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5"/>
    <p:sldMasterId id="2147483769" r:id="rId6"/>
  </p:sldMasterIdLst>
  <p:notesMasterIdLst>
    <p:notesMasterId r:id="rId23"/>
  </p:notesMasterIdLst>
  <p:handoutMasterIdLst>
    <p:handoutMasterId r:id="rId24"/>
  </p:handoutMasterIdLst>
  <p:sldIdLst>
    <p:sldId id="385" r:id="rId7"/>
    <p:sldId id="644" r:id="rId8"/>
    <p:sldId id="630" r:id="rId9"/>
    <p:sldId id="631" r:id="rId10"/>
    <p:sldId id="632" r:id="rId11"/>
    <p:sldId id="633" r:id="rId12"/>
    <p:sldId id="635" r:id="rId13"/>
    <p:sldId id="634" r:id="rId14"/>
    <p:sldId id="636" r:id="rId15"/>
    <p:sldId id="638" r:id="rId16"/>
    <p:sldId id="639" r:id="rId17"/>
    <p:sldId id="640" r:id="rId18"/>
    <p:sldId id="641" r:id="rId19"/>
    <p:sldId id="642" r:id="rId20"/>
    <p:sldId id="643" r:id="rId21"/>
    <p:sldId id="620" r:id="rId2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5D2C549-1660-49AF-A7CD-439704EAC6AC}">
          <p14:sldIdLst>
            <p14:sldId id="385"/>
            <p14:sldId id="644"/>
            <p14:sldId id="630"/>
            <p14:sldId id="631"/>
            <p14:sldId id="632"/>
            <p14:sldId id="633"/>
            <p14:sldId id="635"/>
            <p14:sldId id="634"/>
            <p14:sldId id="636"/>
            <p14:sldId id="638"/>
            <p14:sldId id="639"/>
            <p14:sldId id="640"/>
            <p14:sldId id="641"/>
            <p14:sldId id="642"/>
            <p14:sldId id="643"/>
            <p14:sldId id="6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ufleńska, Maria" initials="MS" lastIdx="1" clrIdx="0">
    <p:extLst/>
  </p:cmAuthor>
  <p:cmAuthor id="2" name="Pawlak, Anna" initials="P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A0023"/>
    <a:srgbClr val="C51F35"/>
    <a:srgbClr val="969696"/>
    <a:srgbClr val="7C0F1E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2469" autoAdjust="0"/>
  </p:normalViewPr>
  <p:slideViewPr>
    <p:cSldViewPr>
      <p:cViewPr varScale="1">
        <p:scale>
          <a:sx n="71" d="100"/>
          <a:sy n="71" d="100"/>
        </p:scale>
        <p:origin x="1272" y="56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49B0B-A204-4E50-8E4B-C777D1F32582}" type="datetimeFigureOut">
              <a:rPr lang="pl-PL" smtClean="0"/>
              <a:t>01.10.2022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876-233F-4DF5-82CB-B11538F8EEA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909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C6134-FC84-448B-89C4-83B9B25D1C96}" type="datetimeFigureOut">
              <a:rPr lang="pl-PL" smtClean="0"/>
              <a:t>01.10.2022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5643-9503-4309-ABEB-D88606F7917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452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5643-9503-4309-ABEB-D88606F7917C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14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614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tytułowy">
    <p:bg>
      <p:bgPr>
        <a:solidFill>
          <a:srgbClr val="CF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rgbClr val="C2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476673"/>
            <a:ext cx="2468844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5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3" name="Grupa 12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9" name="Prostokąt 18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upa 19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1" name="Prostokąt 20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2" name="Prostokąt 21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8" name="Obraz 17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29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5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4" name="Grupa 13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20" name="Prostokąt 19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" name="Grupa 20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2" name="Prostokąt 21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4" name="Prostokąt 23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9" name="Obraz 18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47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22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0" name="Grupa 9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5" name="Obraz 14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75746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0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9" name="Grupa 8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5" name="Prostokąt 14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" name="Grupa 15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7" name="Prostokąt 16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8" name="Prostokąt 17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0" name="Obraz 9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20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39114"/>
            <a:ext cx="7772400" cy="8858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B60024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960"/>
            <a:ext cx="6400800" cy="542932"/>
          </a:xfr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723580" y="4725144"/>
            <a:ext cx="2133600" cy="255587"/>
          </a:xfrm>
          <a:prstGeom prst="rect">
            <a:avLst/>
          </a:prstGeom>
        </p:spPr>
        <p:txBody>
          <a:bodyPr/>
          <a:lstStyle>
            <a:lvl1pPr algn="l">
              <a:defRPr sz="1200" smtClean="0"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166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tytułowy">
    <p:bg>
      <p:bgPr>
        <a:solidFill>
          <a:srgbClr val="CF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rgbClr val="C2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476673"/>
            <a:ext cx="2468844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2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</p:spTree>
    <p:extLst>
      <p:ext uri="{BB962C8B-B14F-4D97-AF65-F5344CB8AC3E}">
        <p14:creationId xmlns:p14="http://schemas.microsoft.com/office/powerpoint/2010/main" val="23334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</p:spTree>
    <p:extLst>
      <p:ext uri="{BB962C8B-B14F-4D97-AF65-F5344CB8AC3E}">
        <p14:creationId xmlns:p14="http://schemas.microsoft.com/office/powerpoint/2010/main" val="1518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lajd tytułow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25775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57725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60328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0" y="309390"/>
            <a:ext cx="2510838" cy="1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1462131"/>
            <a:ext cx="9144000" cy="5405411"/>
            <a:chOff x="0" y="1319491"/>
            <a:chExt cx="9385295" cy="5548051"/>
          </a:xfrm>
        </p:grpSpPr>
        <p:sp>
          <p:nvSpPr>
            <p:cNvPr id="9" name="Prostokąt 8"/>
            <p:cNvSpPr/>
            <p:nvPr userDrawn="1"/>
          </p:nvSpPr>
          <p:spPr>
            <a:xfrm>
              <a:off x="0" y="6163733"/>
              <a:ext cx="9385295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a 9"/>
            <p:cNvGrpSpPr/>
            <p:nvPr userDrawn="1"/>
          </p:nvGrpSpPr>
          <p:grpSpPr>
            <a:xfrm>
              <a:off x="0" y="1319491"/>
              <a:ext cx="5548424" cy="5548051"/>
              <a:chOff x="-9128" y="1327492"/>
              <a:chExt cx="5548424" cy="5548051"/>
            </a:xfrm>
          </p:grpSpPr>
          <p:sp>
            <p:nvSpPr>
              <p:cNvPr id="11" name="Prostokąt 10"/>
              <p:cNvSpPr/>
              <p:nvPr userDrawn="1"/>
            </p:nvSpPr>
            <p:spPr>
              <a:xfrm>
                <a:off x="-9128" y="5750800"/>
                <a:ext cx="1124743" cy="11247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Prostokąt 11"/>
              <p:cNvSpPr/>
              <p:nvPr userDrawn="1"/>
            </p:nvSpPr>
            <p:spPr>
              <a:xfrm>
                <a:off x="1115988" y="1327492"/>
                <a:ext cx="4423308" cy="44233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rostokąt 13"/>
              <p:cNvSpPr/>
              <p:nvPr userDrawn="1"/>
            </p:nvSpPr>
            <p:spPr>
              <a:xfrm>
                <a:off x="1831428" y="2060848"/>
                <a:ext cx="2956596" cy="295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5825" y="2171699"/>
            <a:ext cx="5924447" cy="1852614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5825" y="4149080"/>
            <a:ext cx="5924447" cy="146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95825" y="5788840"/>
            <a:ext cx="5924447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62981" y="0"/>
            <a:ext cx="2981019" cy="217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27" y="66675"/>
            <a:ext cx="1973882" cy="14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80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1" name="Grupa 10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1" name="Obraz 20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20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23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188640"/>
            <a:ext cx="5548424" cy="5548051"/>
            <a:chOff x="-9128" y="1327492"/>
            <a:chExt cx="5548424" cy="5548051"/>
          </a:xfrm>
        </p:grpSpPr>
        <p:sp>
          <p:nvSpPr>
            <p:cNvPr id="7" name="Prostokąt 6"/>
            <p:cNvSpPr/>
            <p:nvPr userDrawn="1"/>
          </p:nvSpPr>
          <p:spPr>
            <a:xfrm>
              <a:off x="-9128" y="5750800"/>
              <a:ext cx="1124743" cy="112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 userDrawn="1"/>
          </p:nvSpPr>
          <p:spPr>
            <a:xfrm>
              <a:off x="1115988" y="1327492"/>
              <a:ext cx="4423308" cy="44233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1" name="Prostokąt 10"/>
            <p:cNvSpPr/>
            <p:nvPr userDrawn="1"/>
          </p:nvSpPr>
          <p:spPr>
            <a:xfrm>
              <a:off x="1831428" y="2060848"/>
              <a:ext cx="2956596" cy="2956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499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0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3" name="Grupa 12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9" name="Prostokąt 18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upa 19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1" name="Prostokąt 20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Prostokąt 21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8" name="Obraz 17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8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01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lajd tytułow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25775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57725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60328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0" y="309390"/>
            <a:ext cx="2510838" cy="1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4" name="Grupa 13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20" name="Prostokąt 19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upa 20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2" name="Prostokąt 21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Prostokąt 23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9" name="Obraz 18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743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2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0" name="Grupa 9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5" name="Obraz 14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75746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71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9" name="Grupa 8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5" name="Prostokąt 14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upa 15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7" name="Prostokąt 16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rostokąt 17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0" name="Obraz 9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61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13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39114"/>
            <a:ext cx="7772400" cy="8858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B60024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960"/>
            <a:ext cx="6400800" cy="542932"/>
          </a:xfr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723580" y="4725144"/>
            <a:ext cx="2133600" cy="255587"/>
          </a:xfrm>
          <a:prstGeom prst="rect">
            <a:avLst/>
          </a:prstGeom>
        </p:spPr>
        <p:txBody>
          <a:bodyPr/>
          <a:lstStyle>
            <a:lvl1pPr algn="l">
              <a:defRPr sz="1200" smtClean="0"/>
            </a:lvl1pPr>
          </a:lstStyle>
          <a:p>
            <a:endParaRPr lang="pl-PL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5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1462131"/>
            <a:ext cx="9144000" cy="5405411"/>
            <a:chOff x="0" y="1319491"/>
            <a:chExt cx="9385295" cy="5548051"/>
          </a:xfrm>
        </p:grpSpPr>
        <p:sp>
          <p:nvSpPr>
            <p:cNvPr id="9" name="Prostokąt 8"/>
            <p:cNvSpPr/>
            <p:nvPr userDrawn="1"/>
          </p:nvSpPr>
          <p:spPr>
            <a:xfrm>
              <a:off x="0" y="6163733"/>
              <a:ext cx="9385295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upa 9"/>
            <p:cNvGrpSpPr/>
            <p:nvPr userDrawn="1"/>
          </p:nvGrpSpPr>
          <p:grpSpPr>
            <a:xfrm>
              <a:off x="0" y="1319491"/>
              <a:ext cx="5548424" cy="5548051"/>
              <a:chOff x="-9128" y="1327492"/>
              <a:chExt cx="5548424" cy="5548051"/>
            </a:xfrm>
          </p:grpSpPr>
          <p:sp>
            <p:nvSpPr>
              <p:cNvPr id="11" name="Prostokąt 10"/>
              <p:cNvSpPr/>
              <p:nvPr userDrawn="1"/>
            </p:nvSpPr>
            <p:spPr>
              <a:xfrm>
                <a:off x="-9128" y="5750800"/>
                <a:ext cx="1124743" cy="11247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2" name="Prostokąt 11"/>
              <p:cNvSpPr/>
              <p:nvPr userDrawn="1"/>
            </p:nvSpPr>
            <p:spPr>
              <a:xfrm>
                <a:off x="1115988" y="1327492"/>
                <a:ext cx="4423308" cy="44233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4" name="Prostokąt 13"/>
              <p:cNvSpPr/>
              <p:nvPr userDrawn="1"/>
            </p:nvSpPr>
            <p:spPr>
              <a:xfrm>
                <a:off x="1831428" y="2060848"/>
                <a:ext cx="2956596" cy="295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5825" y="2171699"/>
            <a:ext cx="5924447" cy="1852614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5825" y="4149080"/>
            <a:ext cx="5924447" cy="146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95825" y="5788840"/>
            <a:ext cx="5924447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62981" y="0"/>
            <a:ext cx="2981019" cy="217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27" y="66675"/>
            <a:ext cx="1973882" cy="14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1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1" name="Grupa 10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21" name="Obraz 20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01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270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188640"/>
            <a:ext cx="5548424" cy="5548051"/>
            <a:chOff x="-9128" y="1327492"/>
            <a:chExt cx="5548424" cy="5548051"/>
          </a:xfrm>
        </p:grpSpPr>
        <p:sp>
          <p:nvSpPr>
            <p:cNvPr id="7" name="Prostokąt 6"/>
            <p:cNvSpPr/>
            <p:nvPr userDrawn="1"/>
          </p:nvSpPr>
          <p:spPr>
            <a:xfrm>
              <a:off x="-9128" y="5750800"/>
              <a:ext cx="1124743" cy="112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 userDrawn="1"/>
          </p:nvSpPr>
          <p:spPr>
            <a:xfrm>
              <a:off x="1115988" y="1327492"/>
              <a:ext cx="4423308" cy="44233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 userDrawn="1"/>
          </p:nvSpPr>
          <p:spPr>
            <a:xfrm>
              <a:off x="1831428" y="2060848"/>
              <a:ext cx="2956596" cy="2956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44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44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61924" y="166687"/>
            <a:ext cx="7506419" cy="8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457200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1925" y="1196753"/>
            <a:ext cx="8839200" cy="528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7" y="81243"/>
            <a:ext cx="1286887" cy="971493"/>
          </a:xfrm>
          <a:prstGeom prst="rect">
            <a:avLst/>
          </a:prstGeom>
        </p:spPr>
      </p:pic>
      <p:pic>
        <p:nvPicPr>
          <p:cNvPr id="9" name="Obraz 8" descr="znak PBR-150dpi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11317"/>
            <a:ext cx="1908174" cy="3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3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pl-PL"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61924" y="166687"/>
            <a:ext cx="7506419" cy="8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457200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1925" y="1196753"/>
            <a:ext cx="8839200" cy="528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7" y="81243"/>
            <a:ext cx="1286887" cy="971493"/>
          </a:xfrm>
          <a:prstGeom prst="rect">
            <a:avLst/>
          </a:prstGeom>
        </p:spPr>
      </p:pic>
      <p:pic>
        <p:nvPicPr>
          <p:cNvPr id="9" name="Obraz 8" descr="znak PBR-150dpi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11317"/>
            <a:ext cx="1908174" cy="3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3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pl-PL"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sekretariat@rig-stw.pl" TargetMode="External"/><Relationship Id="rId7" Type="http://schemas.openxmlformats.org/officeDocument/2006/relationships/image" Target="../media/image12.png"/><Relationship Id="rId2" Type="http://schemas.openxmlformats.org/officeDocument/2006/relationships/hyperlink" Target="mailto:info@rarr.rzeszow.p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mailto:marr@marr.com.p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greenvelo.pl/artykul/124/miejsca-przyjazne-rowerzysto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6054812" cy="2664296"/>
          </a:xfrm>
        </p:spPr>
        <p:txBody>
          <a:bodyPr>
            <a:noAutofit/>
          </a:bodyPr>
          <a:lstStyle/>
          <a:p>
            <a:pPr algn="ctr"/>
            <a:r>
              <a:rPr lang="pl-PL" b="0" dirty="0" smtClean="0"/>
              <a:t>Mikropożyczka na rozpoczęcie działalności gospodarczej</a:t>
            </a:r>
            <a:br>
              <a:rPr lang="pl-PL" b="0" dirty="0" smtClean="0"/>
            </a:br>
            <a:r>
              <a:rPr lang="pl-PL" sz="2800" b="0" dirty="0" smtClean="0"/>
              <a:t>Pożyczka dla MŚP</a:t>
            </a:r>
            <a:br>
              <a:rPr lang="pl-PL" sz="2800" b="0" dirty="0" smtClean="0"/>
            </a:br>
            <a:r>
              <a:rPr lang="pl-PL" sz="2800" b="0" dirty="0" smtClean="0"/>
              <a:t>Pożyczka na Rozwój Turystyki</a:t>
            </a:r>
            <a:br>
              <a:rPr lang="pl-PL" sz="2800" b="0" dirty="0" smtClean="0"/>
            </a:br>
            <a:r>
              <a:rPr lang="pl-PL" sz="2800" b="0" dirty="0" smtClean="0"/>
              <a:t/>
            </a:r>
            <a:br>
              <a:rPr lang="pl-PL" sz="2800" b="0" dirty="0" smtClean="0"/>
            </a:br>
            <a:r>
              <a:rPr lang="pl-PL" b="0" dirty="0" smtClean="0"/>
              <a:t>Urząd Miasta</a:t>
            </a:r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b="0" dirty="0" smtClean="0"/>
              <a:t>Radomyśl Wielki</a:t>
            </a:r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b="0" dirty="0" smtClean="0"/>
              <a:t>06.10.2022 </a:t>
            </a:r>
            <a:r>
              <a:rPr lang="pl-PL" b="0" dirty="0" smtClean="0"/>
              <a:t>r.</a:t>
            </a:r>
            <a:br>
              <a:rPr lang="pl-PL" b="0" dirty="0" smtClean="0"/>
            </a:br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sz="3600" b="0" dirty="0" smtClean="0"/>
              <a:t>woj. podkarpackie</a:t>
            </a:r>
            <a:endParaRPr lang="pl-PL" sz="3600" b="0" dirty="0"/>
          </a:p>
        </p:txBody>
      </p:sp>
    </p:spTree>
    <p:extLst>
      <p:ext uri="{BB962C8B-B14F-4D97-AF65-F5344CB8AC3E}">
        <p14:creationId xmlns:p14="http://schemas.microsoft.com/office/powerpoint/2010/main" val="4132127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45095"/>
              </p:ext>
            </p:extLst>
          </p:nvPr>
        </p:nvGraphicFramePr>
        <p:xfrm>
          <a:off x="179512" y="1124744"/>
          <a:ext cx="8712968" cy="54035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706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POŻYCZKA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STANDARDOWA – INNOWACYJNA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1015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algn="ctr"/>
                      <a:r>
                        <a:rPr lang="pl-PL" dirty="0" smtClean="0"/>
                        <a:t>Kwota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500 000,00 PLN 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komponentu standardowego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1 000 000,00 PLN 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komponentu innowacyjnego</a:t>
                      </a:r>
                      <a:r>
                        <a:rPr kumimoji="0" lang="pl-PL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  <a:tr h="94857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Okres</a:t>
                      </a:r>
                      <a:r>
                        <a:rPr lang="pl-PL" baseline="0" dirty="0" smtClean="0"/>
                        <a:t> spłaty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96 miesięcy 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komponentu standardowego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120 miesięcy 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komponentu standardowego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0119"/>
                  </a:ext>
                </a:extLst>
              </a:tr>
              <a:tr h="802625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Karencja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miesięcy 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dnia uruchomienia pożyczki (albo 3 miesiące w każdym 12-miesięcznym okresie spłaty)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03780"/>
                  </a:ext>
                </a:extLst>
              </a:tr>
              <a:tr h="118730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Oprocentowanie stałe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pomoc de </a:t>
                      </a:r>
                      <a:r>
                        <a:rPr kumimoji="0" lang="pl-PL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minimis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w wysokości stopy bazowej (od 1.09.2022 r.)  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7,17 %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warunkach rynkowych -  według stopy referencyjnej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380160"/>
                  </a:ext>
                </a:extLst>
              </a:tr>
              <a:tr h="45328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Wkład</a:t>
                      </a:r>
                      <a:r>
                        <a:rPr lang="pl-PL" baseline="0" dirty="0" smtClean="0"/>
                        <a:t> własny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nie wymagany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4892"/>
                  </a:ext>
                </a:extLst>
              </a:tr>
              <a:tr h="6224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Opłaty i prowizje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93630"/>
                  </a:ext>
                </a:extLst>
              </a:tr>
            </a:tbl>
          </a:graphicData>
        </a:graphic>
      </p:graphicFrame>
      <p:grpSp>
        <p:nvGrpSpPr>
          <p:cNvPr id="5" name="Grupa 11"/>
          <p:cNvGrpSpPr>
            <a:grpSpLocks/>
          </p:cNvGrpSpPr>
          <p:nvPr/>
        </p:nvGrpSpPr>
        <p:grpSpPr bwMode="auto">
          <a:xfrm>
            <a:off x="683568" y="288516"/>
            <a:ext cx="6840760" cy="652463"/>
            <a:chOff x="475275" y="4836654"/>
            <a:chExt cx="5525026" cy="652780"/>
          </a:xfrm>
        </p:grpSpPr>
        <p:pic>
          <p:nvPicPr>
            <p:cNvPr id="6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2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99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51601"/>
              </p:ext>
            </p:extLst>
          </p:nvPr>
        </p:nvGraphicFramePr>
        <p:xfrm>
          <a:off x="179512" y="1052736"/>
          <a:ext cx="8712968" cy="554837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536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POŻYCZKA STANDARDOWA – INNOWACYJNA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24874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Instytucje</a:t>
                      </a:r>
                      <a:r>
                        <a:rPr lang="pl-PL" baseline="0" dirty="0" smtClean="0"/>
                        <a:t> Finansujące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Rzeszowska Agencja Rozwoju Regionalnego S.A.</a:t>
                      </a:r>
                      <a:endParaRPr lang="pl-PL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4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959 Rzeszów  ul. Szopena 51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17/867 62 99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pl-PL" sz="2000" b="1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info@rarr.rzeszow.pl</a:t>
                      </a:r>
                      <a:endParaRPr lang="pl-PL" sz="2000" b="1" baseline="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www.marr.com.pl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  <a:tr h="2487478"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Regionalna</a:t>
                      </a: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Izba Gospodarcza </a:t>
                      </a:r>
                      <a:endParaRPr lang="pl-PL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4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37-450 Stalowa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Wola</a:t>
                      </a: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ul. 1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Sierpnia 26b 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15/844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03 57</a:t>
                      </a:r>
                      <a:endParaRPr lang="pl-PL" sz="20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pl-PL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sekretariat@rig-stw.pl</a:t>
                      </a:r>
                      <a:endParaRPr lang="pl-PL" sz="20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000" b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0119"/>
                  </a:ext>
                </a:extLst>
              </a:tr>
            </a:tbl>
          </a:graphicData>
        </a:graphic>
      </p:graphicFrame>
      <p:grpSp>
        <p:nvGrpSpPr>
          <p:cNvPr id="5" name="Grupa 11"/>
          <p:cNvGrpSpPr>
            <a:grpSpLocks/>
          </p:cNvGrpSpPr>
          <p:nvPr/>
        </p:nvGrpSpPr>
        <p:grpSpPr bwMode="auto">
          <a:xfrm>
            <a:off x="683568" y="288516"/>
            <a:ext cx="6840760" cy="652463"/>
            <a:chOff x="475275" y="4836654"/>
            <a:chExt cx="5525026" cy="652780"/>
          </a:xfrm>
        </p:grpSpPr>
        <p:pic>
          <p:nvPicPr>
            <p:cNvPr id="6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2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2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181" y="2852936"/>
            <a:ext cx="1074286" cy="73142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19883"/>
            <a:ext cx="968121" cy="7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98027"/>
              </p:ext>
            </p:extLst>
          </p:nvPr>
        </p:nvGraphicFramePr>
        <p:xfrm>
          <a:off x="179512" y="1124745"/>
          <a:ext cx="8712968" cy="539167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POŻYCZKA STANDARDOWA – INNOWACYJNA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50259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Instytucje</a:t>
                      </a:r>
                      <a:r>
                        <a:rPr lang="pl-PL" baseline="0" dirty="0" smtClean="0"/>
                        <a:t> Finansujące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Agencja</a:t>
                      </a: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Rozwoju Regionalnego „MARR”</a:t>
                      </a:r>
                      <a:endParaRPr lang="pl-PL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4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- 300</a:t>
                      </a: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Mielec, ul. Chopina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797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600 310</a:t>
                      </a:r>
                      <a:endParaRPr lang="pl-PL" sz="20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pl-PL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marr@marr.com.pl</a:t>
                      </a:r>
                      <a:endParaRPr lang="pl-PL" sz="20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000" b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www.marr.com.pl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</a:tbl>
          </a:graphicData>
        </a:graphic>
      </p:graphicFrame>
      <p:grpSp>
        <p:nvGrpSpPr>
          <p:cNvPr id="5" name="Grupa 11"/>
          <p:cNvGrpSpPr>
            <a:grpSpLocks/>
          </p:cNvGrpSpPr>
          <p:nvPr/>
        </p:nvGrpSpPr>
        <p:grpSpPr bwMode="auto">
          <a:xfrm>
            <a:off x="683568" y="288516"/>
            <a:ext cx="6840760" cy="652463"/>
            <a:chOff x="475275" y="4836654"/>
            <a:chExt cx="5525026" cy="652780"/>
          </a:xfrm>
        </p:grpSpPr>
        <p:pic>
          <p:nvPicPr>
            <p:cNvPr id="6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2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2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427" y="2780928"/>
            <a:ext cx="1588680" cy="61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59742"/>
              </p:ext>
            </p:extLst>
          </p:nvPr>
        </p:nvGraphicFramePr>
        <p:xfrm>
          <a:off x="179512" y="1124745"/>
          <a:ext cx="8712968" cy="539724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600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POŻYCZKA NA ROZWÓJ TURYSTYKI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4919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</a:rPr>
                        <a:t>Dla kogo ?</a:t>
                      </a:r>
                    </a:p>
                    <a:p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 przedsiębiorstw na inwestycje w branży turystycznej  i </a:t>
                      </a:r>
                      <a:r>
                        <a:rPr kumimoji="0" lang="pl-PL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okołoturystycznej</a:t>
                      </a: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zakresie prowadzenia robót budowlanych oraz zakupów ŚT, </a:t>
                      </a:r>
                      <a:r>
                        <a:rPr kumimoji="0" lang="pl-PL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WNiP</a:t>
                      </a: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Obejmuje w szczególności następujące przedsięwzięcia: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obiekty: noclegowe, gastronomiczne;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infrastruktura: sportowo-rekreacyjna, turystyki zdrowotnej, kultury i rozrywki;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transport turystyczny;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organizacja turystyki i pośrednictwo turystyczne;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ekologiczne produkty;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produkty regionalne i tradycyjne, wzornictwo przemysłowe;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przywracanie tradycyjnych zawodów – rękodzieło i rzemiosło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inne inwestycje w branży okołoturystycznej polegające na poszerzeniu oferty, podniesieniu jakości usług świadczonych dla turystów;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tworzenie usług polegających na wykorzystaniu TIK np. e-turystyka;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pokrywanie wydatków związanych z bieżącą/obrotową działalnością pokrywania wydatków na promocję i reklamę, związanych z zasadniczą częścią finansowanego przedsięwzięcia.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</a:tbl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13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27615"/>
              </p:ext>
            </p:extLst>
          </p:nvPr>
        </p:nvGraphicFramePr>
        <p:xfrm>
          <a:off x="179512" y="1124745"/>
          <a:ext cx="8712968" cy="530058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600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POŻYCZKA NA ROZWÓJ TURYSTYKI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614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algn="ctr"/>
                      <a:r>
                        <a:rPr lang="pl-PL" dirty="0" smtClean="0"/>
                        <a:t>Kwota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500 000,00 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  <a:tr h="54097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Okres</a:t>
                      </a:r>
                      <a:r>
                        <a:rPr lang="pl-PL" baseline="0" dirty="0" smtClean="0"/>
                        <a:t> spłaty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84 miesięcy 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 lat)</a:t>
                      </a:r>
                      <a:endParaRPr kumimoji="0" lang="pl-PL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0119"/>
                  </a:ext>
                </a:extLst>
              </a:tr>
              <a:tr h="242982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Wkład</a:t>
                      </a:r>
                      <a:r>
                        <a:rPr lang="pl-PL" baseline="0" dirty="0" smtClean="0"/>
                        <a:t> własny i oprocentowanie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002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wkład własny: 10% -  oprocentowanie:  </a:t>
                      </a: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3,58 %</a:t>
                      </a:r>
                    </a:p>
                    <a:p>
                      <a:pPr marL="342900" marR="0" lvl="0" indent="-34290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0021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iższe </a:t>
                      </a:r>
                      <a:r>
                        <a:rPr kumimoji="0" lang="pl-P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oprocentowanie </a:t>
                      </a:r>
                      <a:r>
                        <a:rPr kumimoji="0" lang="pl-PL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1,79 </a:t>
                      </a: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 brak  wkładu własnego będą</a:t>
                      </a:r>
                    </a:p>
                    <a:p>
                      <a:pPr marL="3240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002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oferowane:</a:t>
                      </a:r>
                    </a:p>
                    <a:p>
                      <a:pPr marL="540000" marR="0" lvl="1" indent="-214313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002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obiektom posiadającym status 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 tooltip="Miejsca Przyjazne Rowerzystom"/>
                        </a:rPr>
                        <a:t>Miejsca Przyjaznego Rowerzystom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 ramach Wschodniego Szlaku Rowerowego Green </a:t>
                      </a:r>
                      <a:r>
                        <a:rPr kumimoji="0" lang="pl-PL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Velo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40000" marR="0" lvl="1" indent="-214313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002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MŚP prowadzącym działalność nie dłużej niż 2 lata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03780"/>
                  </a:ext>
                </a:extLst>
              </a:tr>
              <a:tr h="51253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Karencja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maksymalnie do </a:t>
                      </a:r>
                      <a:r>
                        <a:rPr kumimoji="0" lang="pl-PL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12 miesięcy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4892"/>
                  </a:ext>
                </a:extLst>
              </a:tr>
              <a:tr h="81140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Opłaty i prowizje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93630"/>
                  </a:ext>
                </a:extLst>
              </a:tr>
            </a:tbl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13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64570"/>
              </p:ext>
            </p:extLst>
          </p:nvPr>
        </p:nvGraphicFramePr>
        <p:xfrm>
          <a:off x="215516" y="1052737"/>
          <a:ext cx="8712968" cy="55712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509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POŻYCZKA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NA ROZWÓJ TURYSTYKI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4977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Instytucja</a:t>
                      </a:r>
                      <a:r>
                        <a:rPr lang="pl-PL" baseline="0" dirty="0" smtClean="0"/>
                        <a:t> Finansująca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4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Polska Fundacja Przedsiębiorczości 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ul. Targowa 3 p. 13,</a:t>
                      </a: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35-064 Rzeszów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Justyna Grys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538 516 948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</a:t>
                      </a:r>
                      <a:r>
                        <a:rPr lang="pl-PL" sz="20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2000" b="1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j.grys@pfp.com.pl 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000" b="1" baseline="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000" b="1" baseline="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000" b="1" baseline="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000" b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509120"/>
            <a:ext cx="3937653" cy="5760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13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5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Łącznik prosty 19"/>
          <p:cNvCxnSpPr/>
          <p:nvPr/>
        </p:nvCxnSpPr>
        <p:spPr>
          <a:xfrm>
            <a:off x="8868005" y="3118908"/>
            <a:ext cx="0" cy="2039049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7019750" y="3291688"/>
            <a:ext cx="1626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40514" y="2710736"/>
            <a:ext cx="5261390" cy="2285685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162000" rtlCol="0" anchor="ctr"/>
          <a:lstStyle/>
          <a:p>
            <a:r>
              <a:rPr lang="pl-PL" b="1" dirty="0">
                <a:latin typeface="+mj-lt"/>
              </a:rPr>
              <a:t> </a:t>
            </a:r>
            <a:r>
              <a:rPr lang="pl-PL" sz="1200" b="1" dirty="0">
                <a:latin typeface="+mj-lt"/>
              </a:rPr>
              <a:t/>
            </a:r>
            <a:br>
              <a:rPr lang="pl-PL" sz="1200" b="1" dirty="0">
                <a:latin typeface="+mj-lt"/>
              </a:rPr>
            </a:br>
            <a:r>
              <a:rPr lang="pl-PL" sz="788" dirty="0"/>
              <a:t/>
            </a:r>
            <a:br>
              <a:rPr lang="pl-PL" sz="788" dirty="0"/>
            </a:br>
            <a:r>
              <a:rPr lang="pl-PL" sz="788" dirty="0"/>
              <a:t/>
            </a:r>
            <a:br>
              <a:rPr lang="pl-PL" sz="788" dirty="0"/>
            </a:br>
            <a:r>
              <a:rPr lang="pl-PL" sz="1050" dirty="0"/>
              <a:t>      </a:t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>   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39700" y="1628800"/>
            <a:ext cx="5121690" cy="3367621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162000" rtlCol="0" anchor="ctr"/>
          <a:lstStyle/>
          <a:p>
            <a:r>
              <a:rPr lang="pl-PL" sz="2800" b="1" dirty="0">
                <a:latin typeface="+mj-lt"/>
              </a:rPr>
              <a:t>Dziękuję za uwagę </a:t>
            </a:r>
            <a:r>
              <a:rPr lang="pl-PL" sz="1200" b="1" dirty="0">
                <a:latin typeface="+mj-lt"/>
              </a:rPr>
              <a:t/>
            </a:r>
            <a:br>
              <a:rPr lang="pl-PL" sz="1200" b="1" dirty="0">
                <a:latin typeface="+mj-lt"/>
              </a:rPr>
            </a:br>
            <a:r>
              <a:rPr lang="pl-PL" sz="788" dirty="0"/>
              <a:t/>
            </a:r>
            <a:br>
              <a:rPr lang="pl-PL" sz="788" dirty="0"/>
            </a:br>
            <a:r>
              <a:rPr lang="pl-PL" sz="788" dirty="0"/>
              <a:t/>
            </a:r>
            <a:br>
              <a:rPr lang="pl-PL" sz="788" dirty="0"/>
            </a:br>
            <a:r>
              <a:rPr lang="pl-PL" sz="1500" b="1" dirty="0"/>
              <a:t>      </a:t>
            </a:r>
            <a:r>
              <a:rPr lang="pl-PL" b="1" dirty="0"/>
              <a:t>Andrzej Hlawacik</a:t>
            </a:r>
            <a:br>
              <a:rPr lang="pl-PL" b="1" dirty="0"/>
            </a:br>
            <a:r>
              <a:rPr lang="pl-PL" b="1" dirty="0"/>
              <a:t>    </a:t>
            </a:r>
            <a:r>
              <a:rPr lang="pl-PL" b="1" dirty="0" smtClean="0"/>
              <a:t> </a:t>
            </a:r>
            <a:r>
              <a:rPr lang="pl-PL" b="1" dirty="0"/>
              <a:t>Specjalista   </a:t>
            </a:r>
            <a:br>
              <a:rPr lang="pl-PL" b="1" dirty="0"/>
            </a:br>
            <a:r>
              <a:rPr lang="pl-PL" b="1" dirty="0"/>
              <a:t>    </a:t>
            </a:r>
            <a:r>
              <a:rPr lang="pl-PL" b="1" dirty="0" smtClean="0"/>
              <a:t> </a:t>
            </a:r>
            <a:r>
              <a:rPr lang="pl-PL" b="1" dirty="0"/>
              <a:t>Departament Instrumentów Finansowych</a:t>
            </a:r>
            <a:br>
              <a:rPr lang="pl-PL" b="1" dirty="0"/>
            </a:br>
            <a:r>
              <a:rPr lang="pl-PL" b="1" dirty="0"/>
              <a:t>    </a:t>
            </a:r>
            <a:r>
              <a:rPr lang="pl-PL" b="1" dirty="0" smtClean="0"/>
              <a:t> </a:t>
            </a:r>
            <a:r>
              <a:rPr lang="pl-PL" b="1" dirty="0"/>
              <a:t>tel. 572 775 102</a:t>
            </a:r>
            <a:br>
              <a:rPr lang="pl-PL" b="1" dirty="0"/>
            </a:br>
            <a:r>
              <a:rPr lang="pl-PL" b="1" dirty="0"/>
              <a:t>    </a:t>
            </a:r>
            <a:r>
              <a:rPr lang="pl-PL" b="1" dirty="0" smtClean="0"/>
              <a:t> </a:t>
            </a:r>
            <a:r>
              <a:rPr lang="pl-PL" b="1" dirty="0"/>
              <a:t>e-mail: Andrzej.Hlawacik@bgk.pl</a:t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>Bank Gospodarstwa Krajowego</a:t>
            </a:r>
            <a:br>
              <a:rPr lang="pl-PL" dirty="0"/>
            </a:br>
            <a:r>
              <a:rPr lang="pl-PL" dirty="0"/>
              <a:t>ul.  </a:t>
            </a:r>
            <a:r>
              <a:rPr lang="pl-PL" dirty="0" smtClean="0"/>
              <a:t>Rejtana 20B,  35 – 100 Rzeszów</a:t>
            </a:r>
            <a:r>
              <a:rPr lang="pl-PL" dirty="0"/>
              <a:t/>
            </a:r>
            <a:br>
              <a:rPr lang="pl-PL" dirty="0"/>
            </a:br>
            <a:r>
              <a:rPr lang="da-DK" sz="1500" dirty="0" smtClean="0"/>
              <a:t> </a:t>
            </a:r>
            <a:r>
              <a:rPr lang="pl-PL" sz="1500" dirty="0"/>
              <a:t/>
            </a:r>
            <a:br>
              <a:rPr lang="pl-PL" sz="1500" dirty="0"/>
            </a:br>
            <a:endParaRPr lang="pl-PL" sz="15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89" y="1337137"/>
            <a:ext cx="388261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a 11"/>
          <p:cNvGrpSpPr>
            <a:grpSpLocks/>
          </p:cNvGrpSpPr>
          <p:nvPr/>
        </p:nvGrpSpPr>
        <p:grpSpPr bwMode="auto">
          <a:xfrm>
            <a:off x="814917" y="315003"/>
            <a:ext cx="6408712" cy="652463"/>
            <a:chOff x="475275" y="4836654"/>
            <a:chExt cx="5525026" cy="652780"/>
          </a:xfrm>
        </p:grpSpPr>
        <p:pic>
          <p:nvPicPr>
            <p:cNvPr id="4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Obraz 2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Obraz 2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81237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0" y="857250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47" y="2059258"/>
            <a:ext cx="3969000" cy="1135427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039" y="2059258"/>
            <a:ext cx="3969000" cy="1135427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413148" y="1583055"/>
            <a:ext cx="2530849" cy="453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85800">
              <a:spcBef>
                <a:spcPct val="0"/>
              </a:spcBef>
              <a:defRPr/>
            </a:pPr>
            <a:r>
              <a:rPr lang="pl-PL" b="1" dirty="0">
                <a:solidFill>
                  <a:srgbClr val="CF002B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4753039" y="1583055"/>
            <a:ext cx="2530849" cy="453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85800">
              <a:spcBef>
                <a:spcPct val="0"/>
              </a:spcBef>
              <a:defRPr/>
            </a:pPr>
            <a:r>
              <a:rPr lang="pl-PL" b="1" dirty="0">
                <a:solidFill>
                  <a:srgbClr val="CF002B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421496" y="3320415"/>
            <a:ext cx="3960651" cy="14239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lnSpc>
                <a:spcPct val="100000"/>
              </a:lnSpc>
              <a:spcBef>
                <a:spcPts val="300"/>
              </a:spcBef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Pożyczki unijne udzielane na warunkach preferencyjnych są wsparciem zwrotnym</a:t>
            </a:r>
            <a:b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</a:br>
            <a: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dla prowadzących działalność gospodarczą</a:t>
            </a:r>
          </a:p>
          <a:p>
            <a:pPr marL="171450" indent="-171450" defTabSz="685800">
              <a:lnSpc>
                <a:spcPct val="100000"/>
              </a:lnSpc>
              <a:spcBef>
                <a:spcPts val="300"/>
              </a:spcBef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Pożyczki unijne, stanowią alternatywę </a:t>
            </a:r>
            <a:b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</a:br>
            <a: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dla dotacji oraz uzupełniają ofertę </a:t>
            </a:r>
            <a:b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</a:br>
            <a: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banków komercyjnych </a:t>
            </a:r>
            <a:endParaRPr lang="pl-PL" sz="1400" b="1" dirty="0">
              <a:solidFill>
                <a:prstClr val="black">
                  <a:lumMod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4753039" y="3320415"/>
            <a:ext cx="3969000" cy="16144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lnSpc>
                <a:spcPct val="100000"/>
              </a:lnSpc>
              <a:spcBef>
                <a:spcPts val="300"/>
              </a:spcBef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Dostępność na rynku przez różne Instytucje Finansujące</a:t>
            </a:r>
          </a:p>
          <a:p>
            <a:pPr marL="171450" indent="-171450" defTabSz="685800">
              <a:lnSpc>
                <a:spcPct val="100000"/>
              </a:lnSpc>
              <a:spcBef>
                <a:spcPts val="300"/>
              </a:spcBef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Niskie i stałe </a:t>
            </a:r>
            <a: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oprocentowanie</a:t>
            </a:r>
          </a:p>
          <a:p>
            <a:pPr marL="171450" indent="-171450" defTabSz="685800">
              <a:lnSpc>
                <a:spcPct val="100000"/>
              </a:lnSpc>
              <a:spcBef>
                <a:spcPts val="300"/>
              </a:spcBef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Uzupełnienie oferty proponowanej przez banki komercyjne</a:t>
            </a:r>
          </a:p>
          <a:p>
            <a:pPr marL="171450" indent="-171450" defTabSz="685800">
              <a:lnSpc>
                <a:spcPct val="100000"/>
              </a:lnSpc>
              <a:spcBef>
                <a:spcPts val="300"/>
              </a:spcBef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Doradztwo w przygotowaniu biznesplanu</a:t>
            </a:r>
            <a:b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</a:br>
            <a:r>
              <a:rPr lang="pl-PL" sz="1400" dirty="0">
                <a:solidFill>
                  <a:prstClr val="black">
                    <a:lumMod val="75000"/>
                  </a:prstClr>
                </a:solidFill>
                <a:latin typeface="Calibri" panose="020F0502020204030204"/>
              </a:rPr>
              <a:t>i formalności</a:t>
            </a:r>
          </a:p>
        </p:txBody>
      </p:sp>
    </p:spTree>
    <p:extLst>
      <p:ext uri="{BB962C8B-B14F-4D97-AF65-F5344CB8AC3E}">
        <p14:creationId xmlns:p14="http://schemas.microsoft.com/office/powerpoint/2010/main" val="2862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64635"/>
              </p:ext>
            </p:extLst>
          </p:nvPr>
        </p:nvGraphicFramePr>
        <p:xfrm>
          <a:off x="179512" y="1124744"/>
          <a:ext cx="8712968" cy="524484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</a:rPr>
                        <a:t>MIKROPOŻYCZKA NA ROZPOCZĘCIE DZIAŁALNOŚCI GOSPODARCZEJ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4654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</a:rPr>
                        <a:t>Dla kogo ?</a:t>
                      </a:r>
                    </a:p>
                    <a:p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7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Osoby pozostające poza rynkiem pracy w wieku 30 lat i więcej, zamierzające rozpocząć prowadzenie działalności gospodarczej, zwłaszcza te, które znajdują się w szczególnie trudnej sytuacji na rynku pracy tj.: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7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osoby w wieku 50 lat i więcej,  kobiety, osoby z niepełnosprawnościami, osoby długotrwale bezrobotne, osoby o niskich kwalifikacjach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7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osoby zatrudnione na umowach krótkoterminowych oraz pracujące w ramach umów cywilno-prawnych, których miesięczne zarobki nie przekraczają 120 % wysokości minimalnego wynagrodzenia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7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rolnicy i członkowie ich rodzin – osoby  posiadające nieruchomość rolną lub członkowie ich rodzin podlegający ubezpieczeniom emerytalnym i rentowym z tytułu prowadzenia gospodarstwa rolnego, którzy chcą odejść z rolnictwa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7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Imigranci oraz reemigranci </a:t>
                      </a:r>
                      <a:endParaRPr kumimoji="0" lang="pl-PL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</a:tbl>
          </a:graphicData>
        </a:graphic>
      </p:graphicFrame>
      <p:grpSp>
        <p:nvGrpSpPr>
          <p:cNvPr id="5" name="Grupa 11"/>
          <p:cNvGrpSpPr>
            <a:grpSpLocks/>
          </p:cNvGrpSpPr>
          <p:nvPr/>
        </p:nvGrpSpPr>
        <p:grpSpPr bwMode="auto">
          <a:xfrm>
            <a:off x="683568" y="288516"/>
            <a:ext cx="6840760" cy="652463"/>
            <a:chOff x="475275" y="4836654"/>
            <a:chExt cx="5525026" cy="652780"/>
          </a:xfrm>
        </p:grpSpPr>
        <p:pic>
          <p:nvPicPr>
            <p:cNvPr id="6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2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79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38886"/>
              </p:ext>
            </p:extLst>
          </p:nvPr>
        </p:nvGraphicFramePr>
        <p:xfrm>
          <a:off x="179512" y="1124745"/>
          <a:ext cx="8712968" cy="528757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600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</a:rPr>
                        <a:t>MIKROPOŻYCZKA NA ROZPOCZĘCIE DZIAŁALNOŚCI GOSPODARCZEJ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1196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algn="ctr"/>
                      <a:r>
                        <a:rPr lang="pl-PL" dirty="0" smtClean="0"/>
                        <a:t>Kwota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 80 000,00 PLN</a:t>
                      </a:r>
                      <a:br>
                        <a:rPr kumimoji="0" lang="pl-PL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</a:br>
                      <a:r>
                        <a:rPr kumimoji="0" lang="pl-PL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 </a:t>
                      </a:r>
                    </a:p>
                    <a:p>
                      <a:endParaRPr lang="pl-PL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  <a:tr h="158504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Oprocentowanie stałe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0,1  % 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brak prowizji i opłat związanych z obsługą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endParaRPr kumimoji="0" lang="pl-PL" sz="20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  <a:p>
                      <a:endParaRPr lang="pl-PL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0119"/>
                  </a:ext>
                </a:extLst>
              </a:tr>
              <a:tr h="97943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Wkład</a:t>
                      </a:r>
                      <a:r>
                        <a:rPr lang="pl-PL" baseline="0" dirty="0" smtClean="0"/>
                        <a:t> własny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nie wymagany</a:t>
                      </a:r>
                    </a:p>
                    <a:p>
                      <a:endParaRPr lang="pl-PL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4892"/>
                  </a:ext>
                </a:extLst>
              </a:tr>
              <a:tr h="116057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Okres spłaty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max 84 m-ce </a:t>
                      </a:r>
                    </a:p>
                    <a:p>
                      <a:pPr marL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(w tym karencja max. 12 m-</a:t>
                      </a:r>
                      <a:r>
                        <a:rPr lang="pl-PL" sz="20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cy</a:t>
                      </a:r>
                      <a:r>
                        <a:rPr lang="pl-PL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</a:p>
                    <a:p>
                      <a:endParaRPr lang="pl-PL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93630"/>
                  </a:ext>
                </a:extLst>
              </a:tr>
            </a:tbl>
          </a:graphicData>
        </a:graphic>
      </p:graphicFrame>
      <p:grpSp>
        <p:nvGrpSpPr>
          <p:cNvPr id="5" name="Grupa 11"/>
          <p:cNvGrpSpPr>
            <a:grpSpLocks/>
          </p:cNvGrpSpPr>
          <p:nvPr/>
        </p:nvGrpSpPr>
        <p:grpSpPr bwMode="auto">
          <a:xfrm>
            <a:off x="683568" y="288516"/>
            <a:ext cx="6840760" cy="652463"/>
            <a:chOff x="475275" y="4836654"/>
            <a:chExt cx="5525026" cy="652780"/>
          </a:xfrm>
        </p:grpSpPr>
        <p:pic>
          <p:nvPicPr>
            <p:cNvPr id="6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2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92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00251"/>
              </p:ext>
            </p:extLst>
          </p:nvPr>
        </p:nvGraphicFramePr>
        <p:xfrm>
          <a:off x="179512" y="1124745"/>
          <a:ext cx="8712968" cy="539167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</a:rPr>
                        <a:t>MIKROPOŻYCZKA NA ROZPOCZĘCIE DZIAŁALNOŚCI GOSPODARCZEJ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2468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algn="ctr"/>
                      <a:r>
                        <a:rPr lang="pl-PL" dirty="0" smtClean="0"/>
                        <a:t>Cel</a:t>
                      </a:r>
                      <a:r>
                        <a:rPr lang="pl-PL" baseline="0" dirty="0" smtClean="0"/>
                        <a:t> finansowania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Zakup środków trwałych, towarów i urządzeń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Adaptacja i remont pomieszczeń;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Reklama swojego przedsiębiorstwa;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Inne cele związane z rozpoczęciem działalności gospodarczej, na które zostało przyznane finansowanie, np. obsługa księgowa.</a:t>
                      </a:r>
                      <a:endParaRPr kumimoji="0" lang="pl-P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  <a:tr h="255778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Ograniczenia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Wnioskodawca może uzyskać tylko jedną pożyczkę na rozpoczęcie działalności gospodarczej,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Finansowanie zakupu gruntów niezabudowanych i zabudowanych w ramach finansowanej inwestycji możliwe jest do wysokości 10 % środków wypłaconych.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0119"/>
                  </a:ext>
                </a:extLst>
              </a:tr>
            </a:tbl>
          </a:graphicData>
        </a:graphic>
      </p:graphicFrame>
      <p:grpSp>
        <p:nvGrpSpPr>
          <p:cNvPr id="5" name="Grupa 11"/>
          <p:cNvGrpSpPr>
            <a:grpSpLocks/>
          </p:cNvGrpSpPr>
          <p:nvPr/>
        </p:nvGrpSpPr>
        <p:grpSpPr bwMode="auto">
          <a:xfrm>
            <a:off x="683568" y="288516"/>
            <a:ext cx="6840760" cy="652463"/>
            <a:chOff x="475275" y="4836654"/>
            <a:chExt cx="5525026" cy="652780"/>
          </a:xfrm>
        </p:grpSpPr>
        <p:pic>
          <p:nvPicPr>
            <p:cNvPr id="6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2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58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401064"/>
              </p:ext>
            </p:extLst>
          </p:nvPr>
        </p:nvGraphicFramePr>
        <p:xfrm>
          <a:off x="179512" y="1124744"/>
          <a:ext cx="8712968" cy="54005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699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</a:rPr>
                        <a:t>MIKROPOŻYCZKA NA ROZPOCZĘCIE DZIAŁALNOŚCI GOSPODARCZEJ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29207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algn="ctr"/>
                      <a:r>
                        <a:rPr lang="pl-PL" dirty="0" smtClean="0"/>
                        <a:t>Zabezpieczenia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Weksel własny in blanco oraz dodatkowo co najmniej jedno z poniższych form zabezpieczenia: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7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poręczenie wekslowe osób fizycznych lub prawnych,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7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zastaw rejestrowy na środkach trwałych wraz z cesją praw z polisy ubezpieczeniowej,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7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hipoteka na nieruchomości wraz z cesją praw z polisy ubezpieczeniowej,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7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inne, do negocjacji.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  <a:tr h="210993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Wykluczenia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7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Zakaz podwójnego finasowania wydatków pokrytych uprzednio ze środków EFSI, z innych funduszy, programów, środków i instrumentów Unii Europejskiej lub innych źródeł pomocy krajowej lub zagranicznej,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7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Spłata zobowiązań (kredyty, leasingi, publiczno-prawne)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7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Refinansowanie inwestycji zrealizowanych.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0119"/>
                  </a:ext>
                </a:extLst>
              </a:tr>
            </a:tbl>
          </a:graphicData>
        </a:graphic>
      </p:graphicFrame>
      <p:grpSp>
        <p:nvGrpSpPr>
          <p:cNvPr id="5" name="Grupa 11"/>
          <p:cNvGrpSpPr>
            <a:grpSpLocks/>
          </p:cNvGrpSpPr>
          <p:nvPr/>
        </p:nvGrpSpPr>
        <p:grpSpPr bwMode="auto">
          <a:xfrm>
            <a:off x="683568" y="288516"/>
            <a:ext cx="6840760" cy="652463"/>
            <a:chOff x="475275" y="4836654"/>
            <a:chExt cx="5525026" cy="652780"/>
          </a:xfrm>
        </p:grpSpPr>
        <p:pic>
          <p:nvPicPr>
            <p:cNvPr id="6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2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11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40971"/>
              </p:ext>
            </p:extLst>
          </p:nvPr>
        </p:nvGraphicFramePr>
        <p:xfrm>
          <a:off x="179512" y="1124745"/>
          <a:ext cx="8712968" cy="54006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746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</a:rPr>
                        <a:t>MIKROPOŻYCZKA NA ROZPOCZĘCIE DZIAŁALNOŚCI GOSPODARCZEJ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24681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Instytucje</a:t>
                      </a:r>
                      <a:r>
                        <a:rPr lang="pl-PL" baseline="0" dirty="0" smtClean="0"/>
                        <a:t> Finansujące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 Agencja</a:t>
                      </a: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Rozwoju Regionalnego „MARR”</a:t>
                      </a:r>
                      <a:endParaRPr lang="pl-PL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4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- 300</a:t>
                      </a: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Mielec, ul. Chopina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797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600 310</a:t>
                      </a:r>
                      <a:endParaRPr lang="pl-PL" sz="20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pl-PL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marr@marr.com.pl</a:t>
                      </a:r>
                      <a:endParaRPr lang="pl-PL" sz="2000" b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www.marr.com.pl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  <a:tr h="2557789"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Krajowe Stowarzyszenie Wspierania Przedsiębiorczości</a:t>
                      </a:r>
                    </a:p>
                    <a:p>
                      <a:pPr marL="288000" marR="0" lvl="1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Słowackiego 6, 35-060 Rzeszów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17/283 32 00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pl-PL" sz="2000" b="1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kswp@kswp.org.pl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0119"/>
                  </a:ext>
                </a:extLst>
              </a:tr>
            </a:tbl>
          </a:graphicData>
        </a:graphic>
      </p:graphicFrame>
      <p:grpSp>
        <p:nvGrpSpPr>
          <p:cNvPr id="5" name="Grupa 11"/>
          <p:cNvGrpSpPr>
            <a:grpSpLocks/>
          </p:cNvGrpSpPr>
          <p:nvPr/>
        </p:nvGrpSpPr>
        <p:grpSpPr bwMode="auto">
          <a:xfrm>
            <a:off x="683568" y="288516"/>
            <a:ext cx="6840760" cy="652463"/>
            <a:chOff x="475275" y="4836654"/>
            <a:chExt cx="5525026" cy="652780"/>
          </a:xfrm>
        </p:grpSpPr>
        <p:pic>
          <p:nvPicPr>
            <p:cNvPr id="6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2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427" y="2780928"/>
            <a:ext cx="1588680" cy="61576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93" y="4869160"/>
            <a:ext cx="137894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36563"/>
              </p:ext>
            </p:extLst>
          </p:nvPr>
        </p:nvGraphicFramePr>
        <p:xfrm>
          <a:off x="179512" y="1124745"/>
          <a:ext cx="8712968" cy="54006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746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</a:rPr>
                        <a:t>MIKROPOŻYCZKA NA ROZPOCZĘCIE DZIAŁALNOŚCI GOSPODARCZEJ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24681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Instytucje</a:t>
                      </a:r>
                      <a:r>
                        <a:rPr lang="pl-PL" baseline="0" dirty="0" smtClean="0"/>
                        <a:t> Finansujące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Rzeszowska Agencja Rozwoju Regionalnego S.A.</a:t>
                      </a:r>
                      <a:endParaRPr lang="pl-PL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4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959 Rzeszów  ul. Szopena 51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17/867 62 99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pl-PL" sz="2000" b="1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info@rarr.rzeszow.pl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  <a:tr h="2557789"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 Regionalna</a:t>
                      </a:r>
                      <a:r>
                        <a:rPr lang="pl-PL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Izba Gospodarcza </a:t>
                      </a:r>
                      <a:endParaRPr lang="pl-PL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4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37-450 Stalowa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Wola</a:t>
                      </a: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ul. 1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Sierpnia 26b 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15/844</a:t>
                      </a:r>
                      <a:r>
                        <a:rPr lang="pl-PL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03 57</a:t>
                      </a:r>
                      <a:endParaRPr lang="pl-PL" sz="20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pl-PL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sekretariat@rig-stw.pl</a:t>
                      </a:r>
                      <a:endParaRPr lang="pl-PL" sz="2000" b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0119"/>
                  </a:ext>
                </a:extLst>
              </a:tr>
            </a:tbl>
          </a:graphicData>
        </a:graphic>
      </p:graphicFrame>
      <p:grpSp>
        <p:nvGrpSpPr>
          <p:cNvPr id="5" name="Grupa 11"/>
          <p:cNvGrpSpPr>
            <a:grpSpLocks/>
          </p:cNvGrpSpPr>
          <p:nvPr/>
        </p:nvGrpSpPr>
        <p:grpSpPr bwMode="auto">
          <a:xfrm>
            <a:off x="683568" y="288516"/>
            <a:ext cx="6840760" cy="652463"/>
            <a:chOff x="475275" y="4836654"/>
            <a:chExt cx="5525026" cy="652780"/>
          </a:xfrm>
        </p:grpSpPr>
        <p:pic>
          <p:nvPicPr>
            <p:cNvPr id="6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2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5181" y="2852936"/>
            <a:ext cx="1074286" cy="73142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19883"/>
            <a:ext cx="968121" cy="77209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316" y="2852936"/>
            <a:ext cx="1074286" cy="7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52468"/>
              </p:ext>
            </p:extLst>
          </p:nvPr>
        </p:nvGraphicFramePr>
        <p:xfrm>
          <a:off x="179512" y="1124745"/>
          <a:ext cx="8712968" cy="54005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8359">
                  <a:extLst>
                    <a:ext uri="{9D8B030D-6E8A-4147-A177-3AD203B41FA5}">
                      <a16:colId xmlns:a16="http://schemas.microsoft.com/office/drawing/2014/main" val="807046277"/>
                    </a:ext>
                  </a:extLst>
                </a:gridCol>
                <a:gridCol w="6894609">
                  <a:extLst>
                    <a:ext uri="{9D8B030D-6E8A-4147-A177-3AD203B41FA5}">
                      <a16:colId xmlns:a16="http://schemas.microsoft.com/office/drawing/2014/main" val="597889835"/>
                    </a:ext>
                  </a:extLst>
                </a:gridCol>
              </a:tblGrid>
              <a:tr h="36645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POŻYCZKA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STANDARDOWA – INNOWACYJNA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611"/>
                  </a:ext>
                </a:extLst>
              </a:tr>
              <a:tr h="1323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</a:endParaRPr>
                    </a:p>
                    <a:p>
                      <a:pPr algn="ctr"/>
                      <a:r>
                        <a:rPr lang="pl-PL" dirty="0" smtClean="0"/>
                        <a:t>Dla</a:t>
                      </a:r>
                      <a:r>
                        <a:rPr lang="pl-PL" baseline="0" dirty="0" smtClean="0"/>
                        <a:t> kogo? 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Mikro małe lub średnie przedsiębiorstwa prowadzące działalność gospodarczą na terenie województwa podkarpackiego.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35656"/>
                  </a:ext>
                </a:extLst>
              </a:tr>
              <a:tr h="371033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Cel</a:t>
                      </a:r>
                      <a:r>
                        <a:rPr lang="pl-PL" baseline="0" dirty="0" smtClean="0"/>
                        <a:t> finansowania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Rozróżnia się dwa następujące komponenty pożyczki: 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Komponent standardowy 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z przeznaczeniem na wsparcie przedsięwzięć rozwojowych  realizowanych przez MŚP;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Komponent innowacyjny 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z przeznaczeniem na wsparcie przedsięwzięć rozwojowych realizowanych przez MŚP w zakresie zakupu wyłącznie nowych środków trwałych wykorzystywanych w działalności gospodarczej przedsiębiorstwa.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0119"/>
                  </a:ext>
                </a:extLst>
              </a:tr>
            </a:tbl>
          </a:graphicData>
        </a:graphic>
      </p:graphicFrame>
      <p:grpSp>
        <p:nvGrpSpPr>
          <p:cNvPr id="5" name="Grupa 11"/>
          <p:cNvGrpSpPr>
            <a:grpSpLocks/>
          </p:cNvGrpSpPr>
          <p:nvPr/>
        </p:nvGrpSpPr>
        <p:grpSpPr bwMode="auto">
          <a:xfrm>
            <a:off x="683568" y="288516"/>
            <a:ext cx="6840760" cy="652463"/>
            <a:chOff x="475275" y="4836654"/>
            <a:chExt cx="5525026" cy="652780"/>
          </a:xfrm>
        </p:grpSpPr>
        <p:pic>
          <p:nvPicPr>
            <p:cNvPr id="6" name="Picture 124" descr="C:\Users\bernardeta.krukowska\Desktop\LOGO\Logo FE 2014-2020 z jpg\FE_POZIOM_POLSKI\FE_POZIOM_POLSKI\logo_FE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75" y="4877031"/>
              <a:ext cx="1024816" cy="57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UE Fundusz Społeczny 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93" y="4935592"/>
              <a:ext cx="1598608" cy="48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84" y="4949878"/>
              <a:ext cx="1379198" cy="4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2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977" y="4836654"/>
              <a:ext cx="923290" cy="65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36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GK 2015">
  <a:themeElements>
    <a:clrScheme name="New BGK">
      <a:dk1>
        <a:srgbClr val="7F7F7F"/>
      </a:dk1>
      <a:lt1>
        <a:sysClr val="window" lastClr="FFFFFF"/>
      </a:lt1>
      <a:dk2>
        <a:srgbClr val="C20021"/>
      </a:dk2>
      <a:lt2>
        <a:srgbClr val="EEECE1"/>
      </a:lt2>
      <a:accent1>
        <a:srgbClr val="DA2038"/>
      </a:accent1>
      <a:accent2>
        <a:srgbClr val="AA0023"/>
      </a:accent2>
      <a:accent3>
        <a:srgbClr val="7F7F7F"/>
      </a:accent3>
      <a:accent4>
        <a:srgbClr val="BFBFBF"/>
      </a:accent4>
      <a:accent5>
        <a:srgbClr val="7C0F1E"/>
      </a:accent5>
      <a:accent6>
        <a:srgbClr val="5F5F5F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GK 2015">
  <a:themeElements>
    <a:clrScheme name="New BGK">
      <a:dk1>
        <a:srgbClr val="7F7F7F"/>
      </a:dk1>
      <a:lt1>
        <a:sysClr val="window" lastClr="FFFFFF"/>
      </a:lt1>
      <a:dk2>
        <a:srgbClr val="C20021"/>
      </a:dk2>
      <a:lt2>
        <a:srgbClr val="EEECE1"/>
      </a:lt2>
      <a:accent1>
        <a:srgbClr val="DA2038"/>
      </a:accent1>
      <a:accent2>
        <a:srgbClr val="AA0023"/>
      </a:accent2>
      <a:accent3>
        <a:srgbClr val="7F7F7F"/>
      </a:accent3>
      <a:accent4>
        <a:srgbClr val="BFBFBF"/>
      </a:accent4>
      <a:accent5>
        <a:srgbClr val="7C0F1E"/>
      </a:accent5>
      <a:accent6>
        <a:srgbClr val="5F5F5F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a xmlns="9092b8c8-eab4-4465-8644-e64a7003ab05">Prezentacje poświęcone programom/produktom BGK</kategoria>
    <_dlc_DocId xmlns="51558230-da65-4863-82dc-579f45735f64">EK3D6Q4R3HVH-539-19</_dlc_DocId>
    <_dlc_DocIdUrl xmlns="51558230-da65-4863-82dc-579f45735f64">
      <Url>http://intranet/obanku/_layouts/DocIdRedir.aspx?ID=EK3D6Q4R3HVH-539-19</Url>
      <Description>EK3D6Q4R3HVH-539-19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A383F11EF0FD47BA2F513FC17373D8" ma:contentTypeVersion="1" ma:contentTypeDescription="Utwórz nowy dokument." ma:contentTypeScope="" ma:versionID="15fb924a091be7b1739d000c5c7f6830">
  <xsd:schema xmlns:xsd="http://www.w3.org/2001/XMLSchema" xmlns:xs="http://www.w3.org/2001/XMLSchema" xmlns:p="http://schemas.microsoft.com/office/2006/metadata/properties" xmlns:ns2="51558230-da65-4863-82dc-579f45735f64" xmlns:ns3="9092b8c8-eab4-4465-8644-e64a7003ab05" targetNamespace="http://schemas.microsoft.com/office/2006/metadata/properties" ma:root="true" ma:fieldsID="ee54cf2b0c9c43673b366b9afea52e00" ns2:_="" ns3:_="">
    <xsd:import namespace="51558230-da65-4863-82dc-579f45735f64"/>
    <xsd:import namespace="9092b8c8-eab4-4465-8644-e64a7003ab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2b8c8-eab4-4465-8644-e64a7003ab05" elementFormDefault="qualified">
    <xsd:import namespace="http://schemas.microsoft.com/office/2006/documentManagement/types"/>
    <xsd:import namespace="http://schemas.microsoft.com/office/infopath/2007/PartnerControls"/>
    <xsd:element name="kategoria" ma:index="11" nillable="true" ma:displayName="kategoria" ma:internalName="kategori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C26F6F-1CE0-4159-865A-B2625CDFBF39}">
  <ds:schemaRefs>
    <ds:schemaRef ds:uri="http://purl.org/dc/elements/1.1/"/>
    <ds:schemaRef ds:uri="9092b8c8-eab4-4465-8644-e64a7003ab05"/>
    <ds:schemaRef ds:uri="51558230-da65-4863-82dc-579f45735f6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15A9A4-05BD-49E4-8A1F-9AAD73AF8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8957E1-84D4-4991-9610-01C512D2C4B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F3D3578-0051-42B0-BB2F-418DDD528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092b8c8-eab4-4465-8644-e64a7003ab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9779</TotalTime>
  <Words>1057</Words>
  <Application>Microsoft Office PowerPoint</Application>
  <PresentationFormat>Pokaz na ekranie (4:3)</PresentationFormat>
  <Paragraphs>166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Tide Sans 200 Lil Mondo</vt:lpstr>
      <vt:lpstr>Times New Roman</vt:lpstr>
      <vt:lpstr>Wingdings</vt:lpstr>
      <vt:lpstr>BGK 2015</vt:lpstr>
      <vt:lpstr>1_BGK 2015</vt:lpstr>
      <vt:lpstr>Mikropożyczka na rozpoczęcie działalności gospodarczej Pożyczka dla MŚP Pożyczka na Rozwój Turystyki  Urząd Miasta Radomyśl Wielki 06.10.2022 r.  woj. podkarpackie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Bank Gospodarstwa Krajowego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Inicjatywa JESSICA</dc:title>
  <dc:creator>Henkiel, Maciej</dc:creator>
  <cp:lastModifiedBy>Hlawacik, Andrzej</cp:lastModifiedBy>
  <cp:revision>1017</cp:revision>
  <cp:lastPrinted>2018-11-22T10:15:20Z</cp:lastPrinted>
  <dcterms:created xsi:type="dcterms:W3CDTF">2014-03-12T08:21:31Z</dcterms:created>
  <dcterms:modified xsi:type="dcterms:W3CDTF">2022-10-01T19:58:11Z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0x0101002DA383F11EF0FD47BA2F513FC17373D8</vt:lpwstr>
  </property>
  <property fmtid="{D5CDD505-2E9C-101B-9397-08002B2CF9AE}" pid="3" name="_dlc_DocIdItemGuid">
    <vt:lpwstr>1913bc11-3e19-483c-98d6-bdefe1270e94</vt:lpwstr>
  </property>
  <property fmtid="{D5CDD505-2E9C-101B-9397-08002B2CF9AE}" pid="4" name="MSIP_Label_e2e05055-e449-4922-9b24-eaf69810da98_Enabled">
    <vt:lpwstr>true</vt:lpwstr>
  </property>
  <property fmtid="{D5CDD505-2E9C-101B-9397-08002B2CF9AE}" pid="5" name="MSIP_Label_e2e05055-e449-4922-9b24-eaf69810da98_SetDate">
    <vt:lpwstr>2022-04-14T06:53:49Z</vt:lpwstr>
  </property>
  <property fmtid="{D5CDD505-2E9C-101B-9397-08002B2CF9AE}" pid="6" name="MSIP_Label_e2e05055-e449-4922-9b24-eaf69810da98_Method">
    <vt:lpwstr>Privileged</vt:lpwstr>
  </property>
  <property fmtid="{D5CDD505-2E9C-101B-9397-08002B2CF9AE}" pid="7" name="MSIP_Label_e2e05055-e449-4922-9b24-eaf69810da98_Name">
    <vt:lpwstr>e2e05055-e449-4922-9b24-eaf69810da98</vt:lpwstr>
  </property>
  <property fmtid="{D5CDD505-2E9C-101B-9397-08002B2CF9AE}" pid="8" name="MSIP_Label_e2e05055-e449-4922-9b24-eaf69810da98_SiteId">
    <vt:lpwstr>29bb5b9c-200a-4906-89ef-c651c86ab301</vt:lpwstr>
  </property>
  <property fmtid="{D5CDD505-2E9C-101B-9397-08002B2CF9AE}" pid="9" name="MSIP_Label_e2e05055-e449-4922-9b24-eaf69810da98_ActionId">
    <vt:lpwstr>13b65dce-0014-4840-811f-5b1da87f36e4</vt:lpwstr>
  </property>
  <property fmtid="{D5CDD505-2E9C-101B-9397-08002B2CF9AE}" pid="10" name="MSIP_Label_e2e05055-e449-4922-9b24-eaf69810da98_ContentBits">
    <vt:lpwstr>0</vt:lpwstr>
  </property>
</Properties>
</file>